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1" d="100"/>
          <a:sy n="71" d="100"/>
        </p:scale>
        <p:origin x="3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2025/9/15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5.jpeg"/><Relationship Id="rId7" Type="http://schemas.openxmlformats.org/officeDocument/2006/relationships/image" Target="../media/image13.png"/><Relationship Id="rId12"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12.png"/><Relationship Id="rId5" Type="http://schemas.openxmlformats.org/officeDocument/2006/relationships/image" Target="../media/image17.jpg"/><Relationship Id="rId10" Type="http://schemas.openxmlformats.org/officeDocument/2006/relationships/image" Target="../media/image11.jpeg"/><Relationship Id="rId4" Type="http://schemas.openxmlformats.org/officeDocument/2006/relationships/image" Target="../media/image16.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CA26069D-C706-633D-F266-322A5952E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77" y="5187339"/>
            <a:ext cx="6278086" cy="3465839"/>
          </a:xfrm>
          <a:prstGeom prst="rect">
            <a:avLst/>
          </a:prstGeom>
        </p:spPr>
      </p:pic>
      <p:sp>
        <p:nvSpPr>
          <p:cNvPr id="56" name="テキスト ボックス 55">
            <a:extLst>
              <a:ext uri="{FF2B5EF4-FFF2-40B4-BE49-F238E27FC236}">
                <a16:creationId xmlns:a16="http://schemas.microsoft.com/office/drawing/2014/main" id="{5310112E-BD4F-BFF5-9936-22B712C833E6}"/>
              </a:ext>
            </a:extLst>
          </p:cNvPr>
          <p:cNvSpPr txBox="1"/>
          <p:nvPr/>
        </p:nvSpPr>
        <p:spPr>
          <a:xfrm>
            <a:off x="4856085" y="3003029"/>
            <a:ext cx="2587802" cy="553998"/>
          </a:xfrm>
          <a:prstGeom prst="rect">
            <a:avLst/>
          </a:prstGeom>
          <a:noFill/>
          <a:ln>
            <a:noFill/>
          </a:ln>
        </p:spPr>
        <p:txBody>
          <a:bodyPr wrap="square" rtlCol="0">
            <a:spAutoFit/>
          </a:bodyPr>
          <a:lstStyle/>
          <a:p>
            <a:pPr algn="l">
              <a:buNone/>
            </a:pPr>
            <a:r>
              <a:rPr lang="en-US" altLang="ja-JP" sz="1000" b="1" dirty="0">
                <a:solidFill>
                  <a:sysClr val="windowText" lastClr="000000"/>
                </a:solidFill>
                <a:latin typeface="+mn-ea"/>
                <a:cs typeface="Segoe UI" panose="020B0502040204020203" pitchFamily="34" charset="0"/>
              </a:rPr>
              <a:t>J-Composites</a:t>
            </a:r>
            <a:r>
              <a:rPr lang="ja-JP" altLang="en-US" sz="1000" b="1" dirty="0">
                <a:solidFill>
                  <a:sysClr val="windowText" lastClr="000000"/>
                </a:solidFill>
                <a:latin typeface="+mn-ea"/>
                <a:cs typeface="Segoe UI" panose="020B0502040204020203" pitchFamily="34" charset="0"/>
              </a:rPr>
              <a:t>は多種多様な複合材の成型工法に対応した樹脂複合材プレス成形解析のモデル作成ツール</a:t>
            </a:r>
            <a:endParaRPr lang="en-US" altLang="ja-JP" sz="1000" b="1" dirty="0">
              <a:solidFill>
                <a:sysClr val="windowText" lastClr="000000"/>
              </a:solidFill>
              <a:latin typeface="+mn-ea"/>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378813" y="4707358"/>
            <a:ext cx="2553410" cy="307777"/>
          </a:xfrm>
          <a:prstGeom prst="rect">
            <a:avLst/>
          </a:prstGeom>
          <a:noFill/>
        </p:spPr>
        <p:txBody>
          <a:bodyPr wrap="square">
            <a:spAutoFit/>
          </a:bodyPr>
          <a:lstStyle/>
          <a:p>
            <a:pPr fontAlgn="base"/>
            <a:r>
              <a:rPr lang="en-US" altLang="ja-JP" sz="1400" b="1" dirty="0">
                <a:latin typeface="+mn-ea"/>
              </a:rPr>
              <a:t>J-Composites</a:t>
            </a:r>
            <a:r>
              <a:rPr lang="ja-JP" altLang="en-US" sz="1400" b="1" dirty="0">
                <a:latin typeface="+mn-ea"/>
              </a:rPr>
              <a:t> ラインナップ</a:t>
            </a:r>
            <a:endParaRPr lang="ja-JP" altLang="en-US" sz="1400" b="1" i="0" dirty="0">
              <a:effectLst/>
              <a:latin typeface="+mn-ea"/>
            </a:endParaRP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62750" y="2586317"/>
            <a:ext cx="3873813" cy="369332"/>
          </a:xfrm>
          <a:prstGeom prst="rect">
            <a:avLst/>
          </a:prstGeom>
          <a:noFill/>
          <a:ln>
            <a:noFill/>
          </a:ln>
        </p:spPr>
        <p:txBody>
          <a:bodyPr wrap="square" rtlCol="0">
            <a:spAutoFit/>
          </a:bodyPr>
          <a:lstStyle/>
          <a:p>
            <a:pPr algn="l">
              <a:buNone/>
            </a:pPr>
            <a:r>
              <a:rPr lang="ja-JP" altLang="en-US" b="1" dirty="0">
                <a:solidFill>
                  <a:srgbClr val="000000"/>
                </a:solidFill>
                <a:latin typeface="+mn-ea"/>
              </a:rPr>
              <a:t>複合材成形解析モデリングツール</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24650" y="3676323"/>
            <a:ext cx="4719237" cy="707886"/>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J-Composites/Form Modeler</a:t>
            </a:r>
            <a:r>
              <a:rPr lang="ja-JP" altLang="en-US" sz="800" dirty="0">
                <a:solidFill>
                  <a:sysClr val="windowText" lastClr="000000"/>
                </a:solidFill>
                <a:latin typeface="+mn-ea"/>
                <a:cs typeface="Segoe UI" panose="020B0502040204020203" pitchFamily="34" charset="0"/>
              </a:rPr>
              <a:t>は、樹脂複合材プレス成形解析のモデル作成ツールです。</a:t>
            </a:r>
            <a:endParaRPr lang="en-US" altLang="ja-JP" sz="800" dirty="0">
              <a:solidFill>
                <a:sysClr val="windowText" lastClr="000000"/>
              </a:solidFill>
              <a:latin typeface="+mn-ea"/>
              <a:cs typeface="Segoe UI" panose="020B0502040204020203" pitchFamily="34" charset="0"/>
            </a:endParaRPr>
          </a:p>
          <a:p>
            <a:pPr algn="l">
              <a:buNone/>
            </a:pPr>
            <a:r>
              <a:rPr lang="ja-JP" altLang="en-US" sz="800" dirty="0">
                <a:solidFill>
                  <a:sysClr val="windowText" lastClr="000000"/>
                </a:solidFill>
                <a:latin typeface="+mn-ea"/>
                <a:cs typeface="Segoe UI" panose="020B0502040204020203" pitchFamily="34" charset="0"/>
              </a:rPr>
              <a:t>各種試験結果から自動的にプレス成形用の材料モデルを構築し、専用のユーザーインターフェースにて煩雑な複合材の積層モデルを簡易に設定、</a:t>
            </a:r>
            <a:r>
              <a:rPr lang="en-US" altLang="ja-JP" sz="800" dirty="0">
                <a:solidFill>
                  <a:sysClr val="windowText" lastClr="000000"/>
                </a:solidFill>
                <a:latin typeface="+mn-ea"/>
                <a:cs typeface="Segoe UI" panose="020B0502040204020203" pitchFamily="34" charset="0"/>
              </a:rPr>
              <a:t>LS-DYNA</a:t>
            </a:r>
            <a:r>
              <a:rPr lang="ja-JP" altLang="en-US" sz="800" dirty="0">
                <a:solidFill>
                  <a:sysClr val="windowText" lastClr="000000"/>
                </a:solidFill>
                <a:latin typeface="+mn-ea"/>
                <a:cs typeface="Segoe UI" panose="020B0502040204020203" pitchFamily="34" charset="0"/>
              </a:rPr>
              <a:t>の入力ファイルとして書き出すことが可能になります。また、材料の面内特性に加えて面外の特性も考慮することで、ドライ繊維基材および熱可塑・熱硬化プリプレグの成形時に生じるシワなどの不良をより正確に予測・評価します。</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2493307" y="8760905"/>
            <a:ext cx="2912993" cy="738664"/>
          </a:xfrm>
          <a:prstGeom prst="rect">
            <a:avLst/>
          </a:prstGeom>
          <a:noFill/>
        </p:spPr>
        <p:txBody>
          <a:bodyPr wrap="square" rtlCol="0">
            <a:spAutoFit/>
          </a:bodyPr>
          <a:lstStyle/>
          <a:p>
            <a:r>
              <a:rPr kumimoji="1" lang="en-US" altLang="ja-JP" sz="700" dirty="0">
                <a:latin typeface="+mn-ea"/>
              </a:rPr>
              <a:t>J-Composites</a:t>
            </a:r>
            <a:r>
              <a:rPr kumimoji="1" lang="ja-JP" altLang="en-US" sz="700" dirty="0">
                <a:latin typeface="+mn-ea"/>
              </a:rPr>
              <a:t>は</a:t>
            </a:r>
            <a:r>
              <a:rPr kumimoji="1" lang="en-US" altLang="ja-JP" sz="700" dirty="0">
                <a:latin typeface="+mn-ea"/>
              </a:rPr>
              <a:t>､</a:t>
            </a:r>
            <a:r>
              <a:rPr kumimoji="1" lang="ja-JP" altLang="en-US" sz="700" dirty="0">
                <a:latin typeface="+mn-ea"/>
              </a:rPr>
              <a:t>樹脂・複合材のプロセスおよびプロセスチェーン解析を支援するソフトウェアシリーズです。設計・開発に活用するため、煩雑なモデリングを効率良く解析することを念頭に開発されました。汎用ソルバー</a:t>
            </a:r>
            <a:r>
              <a:rPr kumimoji="1" lang="en-US" altLang="ja-JP" sz="700" dirty="0">
                <a:latin typeface="+mn-ea"/>
              </a:rPr>
              <a:t>Ansys LS-DYNA</a:t>
            </a:r>
            <a:r>
              <a:rPr kumimoji="1" lang="ja-JP" altLang="en-US" sz="700" dirty="0">
                <a:latin typeface="+mn-ea"/>
              </a:rPr>
              <a:t>との連携により、成形時の材料挙動を高精度に解析可能なモデルの自動セットアップ機能を用いて、開発期間・コストの削減に貢献します。</a:t>
            </a:r>
          </a:p>
        </p:txBody>
      </p:sp>
      <p:pic>
        <p:nvPicPr>
          <p:cNvPr id="18" name="図 17">
            <a:extLst>
              <a:ext uri="{FF2B5EF4-FFF2-40B4-BE49-F238E27FC236}">
                <a16:creationId xmlns:a16="http://schemas.microsoft.com/office/drawing/2014/main" id="{E3832E6E-2594-D891-81F3-0B5CB975AD0F}"/>
              </a:ext>
            </a:extLst>
          </p:cNvPr>
          <p:cNvPicPr>
            <a:picLocks noChangeAspect="1"/>
          </p:cNvPicPr>
          <p:nvPr/>
        </p:nvPicPr>
        <p:blipFill>
          <a:blip r:embed="rId4">
            <a:extLst>
              <a:ext uri="{28A0092B-C50C-407E-A947-70E740481C1C}">
                <a14:useLocalDpi xmlns:a14="http://schemas.microsoft.com/office/drawing/2010/main" val="0"/>
              </a:ext>
            </a:extLst>
          </a:blip>
          <a:srcRect t="5973"/>
          <a:stretch>
            <a:fillRect/>
          </a:stretch>
        </p:blipFill>
        <p:spPr>
          <a:xfrm>
            <a:off x="256888" y="2586135"/>
            <a:ext cx="2344670" cy="1848367"/>
          </a:xfrm>
          <a:prstGeom prst="rect">
            <a:avLst/>
          </a:prstGeom>
        </p:spPr>
      </p:pic>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7FE45130-00A9-6D63-B6D0-3F2C54855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991" y="3114152"/>
            <a:ext cx="2035609" cy="372101"/>
          </a:xfrm>
          <a:prstGeom prst="rect">
            <a:avLst/>
          </a:prstGeom>
        </p:spPr>
      </p:pic>
      <p:pic>
        <p:nvPicPr>
          <p:cNvPr id="33" name="図 32">
            <a:extLst>
              <a:ext uri="{FF2B5EF4-FFF2-40B4-BE49-F238E27FC236}">
                <a16:creationId xmlns:a16="http://schemas.microsoft.com/office/drawing/2014/main" id="{D12528C6-B3F6-E86A-75FF-EAEDB23D9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813" y="8947891"/>
            <a:ext cx="2035609" cy="372101"/>
          </a:xfrm>
          <a:prstGeom prst="rect">
            <a:avLst/>
          </a:prstGeom>
        </p:spPr>
      </p:pic>
      <p:sp>
        <p:nvSpPr>
          <p:cNvPr id="36" name="テキスト ボックス 35">
            <a:extLst>
              <a:ext uri="{FF2B5EF4-FFF2-40B4-BE49-F238E27FC236}">
                <a16:creationId xmlns:a16="http://schemas.microsoft.com/office/drawing/2014/main" id="{093EE95F-62E3-AB6D-3FA1-D4A0B8078084}"/>
              </a:ext>
            </a:extLst>
          </p:cNvPr>
          <p:cNvSpPr txBox="1"/>
          <p:nvPr/>
        </p:nvSpPr>
        <p:spPr>
          <a:xfrm>
            <a:off x="2923410" y="4589607"/>
            <a:ext cx="4456722" cy="584775"/>
          </a:xfrm>
          <a:prstGeom prst="rect">
            <a:avLst/>
          </a:prstGeom>
          <a:noFill/>
        </p:spPr>
        <p:txBody>
          <a:bodyPr wrap="square" rtlCol="0">
            <a:spAutoFit/>
          </a:bodyPr>
          <a:lstStyle/>
          <a:p>
            <a:r>
              <a:rPr kumimoji="1" lang="en-US" altLang="ja-JP" sz="800" dirty="0">
                <a:latin typeface="+mn-ea"/>
              </a:rPr>
              <a:t>J-Composites</a:t>
            </a:r>
            <a:r>
              <a:rPr kumimoji="1" lang="ja-JP" altLang="en-US" sz="800" dirty="0">
                <a:latin typeface="+mn-ea"/>
              </a:rPr>
              <a:t>シリーズには、プレス成形解析のモデル作成ツールの</a:t>
            </a:r>
            <a:r>
              <a:rPr kumimoji="1" lang="en-US" altLang="ja-JP" sz="800" dirty="0">
                <a:latin typeface="+mn-ea"/>
              </a:rPr>
              <a:t>｢Form Modeler｣､</a:t>
            </a:r>
            <a:r>
              <a:rPr kumimoji="1" lang="ja-JP" altLang="en-US" sz="800" dirty="0">
                <a:latin typeface="+mn-ea"/>
              </a:rPr>
              <a:t>圧縮成形解析のモデル作成ツール</a:t>
            </a:r>
            <a:r>
              <a:rPr kumimoji="1" lang="en-US" altLang="ja-JP" sz="800" dirty="0">
                <a:latin typeface="+mn-ea"/>
              </a:rPr>
              <a:t>｢</a:t>
            </a:r>
            <a:r>
              <a:rPr kumimoji="1" lang="en-US" altLang="ja-JP" sz="800" dirty="0" err="1">
                <a:latin typeface="+mn-ea"/>
              </a:rPr>
              <a:t>CompressionMolding</a:t>
            </a:r>
            <a:r>
              <a:rPr kumimoji="1" lang="en-US" altLang="ja-JP" sz="800" dirty="0">
                <a:latin typeface="+mn-ea"/>
              </a:rPr>
              <a:t>｣</a:t>
            </a:r>
            <a:r>
              <a:rPr kumimoji="1" lang="ja-JP" altLang="en-US" sz="800" dirty="0">
                <a:latin typeface="+mn-ea"/>
              </a:rPr>
              <a:t>、樹脂流動解析結果を構造解析用メッシュにマッピングする</a:t>
            </a:r>
            <a:r>
              <a:rPr kumimoji="1" lang="en-US" altLang="ja-JP" sz="800" dirty="0">
                <a:latin typeface="+mn-ea"/>
              </a:rPr>
              <a:t>｢Fiber Mapper｣</a:t>
            </a:r>
            <a:r>
              <a:rPr kumimoji="1" lang="ja-JP" altLang="en-US" sz="800" dirty="0">
                <a:latin typeface="+mn-ea"/>
              </a:rPr>
              <a:t>があります。今後は</a:t>
            </a:r>
            <a:r>
              <a:rPr kumimoji="1" lang="en-US" altLang="ja-JP" sz="800" dirty="0">
                <a:latin typeface="+mn-ea"/>
              </a:rPr>
              <a:t>､</a:t>
            </a:r>
            <a:r>
              <a:rPr kumimoji="1" lang="ja-JP" altLang="en-US" sz="800" dirty="0">
                <a:latin typeface="+mn-ea"/>
              </a:rPr>
              <a:t>多種多様な樹脂・複合材のプロセスおよびプロセスチェーン解析を支援するため、各ツールの機能拡張を計画しています。</a:t>
            </a:r>
          </a:p>
        </p:txBody>
      </p:sp>
      <p:pic>
        <p:nvPicPr>
          <p:cNvPr id="38" name="図 37">
            <a:extLst>
              <a:ext uri="{FF2B5EF4-FFF2-40B4-BE49-F238E27FC236}">
                <a16:creationId xmlns:a16="http://schemas.microsoft.com/office/drawing/2014/main" id="{06E02914-5B0E-BABE-6342-0F024CCF4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8985" y="7569839"/>
            <a:ext cx="1785288" cy="471026"/>
          </a:xfrm>
          <a:prstGeom prst="rect">
            <a:avLst/>
          </a:prstGeom>
        </p:spPr>
      </p:pic>
      <p:pic>
        <p:nvPicPr>
          <p:cNvPr id="40" name="図 39">
            <a:extLst>
              <a:ext uri="{FF2B5EF4-FFF2-40B4-BE49-F238E27FC236}">
                <a16:creationId xmlns:a16="http://schemas.microsoft.com/office/drawing/2014/main" id="{D1CCC22F-9676-8A48-3D50-7CD2A7A8EB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6601" y="6609511"/>
            <a:ext cx="880136" cy="876969"/>
          </a:xfrm>
          <a:prstGeom prst="rect">
            <a:avLst/>
          </a:prstGeom>
        </p:spPr>
      </p:pic>
      <p:pic>
        <p:nvPicPr>
          <p:cNvPr id="42" name="図 41">
            <a:extLst>
              <a:ext uri="{FF2B5EF4-FFF2-40B4-BE49-F238E27FC236}">
                <a16:creationId xmlns:a16="http://schemas.microsoft.com/office/drawing/2014/main" id="{9CB19364-74DC-D8B6-AD09-D64A95C026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7369" y="6107748"/>
            <a:ext cx="1176904" cy="386229"/>
          </a:xfrm>
          <a:prstGeom prst="rect">
            <a:avLst/>
          </a:prstGeom>
        </p:spPr>
      </p:pic>
      <p:pic>
        <p:nvPicPr>
          <p:cNvPr id="44" name="図 43">
            <a:extLst>
              <a:ext uri="{FF2B5EF4-FFF2-40B4-BE49-F238E27FC236}">
                <a16:creationId xmlns:a16="http://schemas.microsoft.com/office/drawing/2014/main" id="{496159A9-49DF-66B3-3B93-2CDEE2C36C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5186" y="8318391"/>
            <a:ext cx="1977751" cy="1535559"/>
          </a:xfrm>
          <a:prstGeom prst="rect">
            <a:avLst/>
          </a:prstGeom>
        </p:spPr>
      </p:pic>
      <p:cxnSp>
        <p:nvCxnSpPr>
          <p:cNvPr id="45" name="直線コネクタ 44">
            <a:extLst>
              <a:ext uri="{FF2B5EF4-FFF2-40B4-BE49-F238E27FC236}">
                <a16:creationId xmlns:a16="http://schemas.microsoft.com/office/drawing/2014/main" id="{DBB5415F-2979-8FF7-70F7-CA90F9D765F3}"/>
              </a:ext>
            </a:extLst>
          </p:cNvPr>
          <p:cNvCxnSpPr>
            <a:cxnSpLocks/>
          </p:cNvCxnSpPr>
          <p:nvPr/>
        </p:nvCxnSpPr>
        <p:spPr>
          <a:xfrm>
            <a:off x="52701" y="4493266"/>
            <a:ext cx="745427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03E4471B-5BD6-6A91-80D7-7FFF8654F767}"/>
              </a:ext>
            </a:extLst>
          </p:cNvPr>
          <p:cNvGrpSpPr/>
          <p:nvPr/>
        </p:nvGrpSpPr>
        <p:grpSpPr>
          <a:xfrm>
            <a:off x="0" y="0"/>
            <a:ext cx="7559675" cy="2351307"/>
            <a:chOff x="0" y="0"/>
            <a:chExt cx="7559675" cy="2351307"/>
          </a:xfrm>
        </p:grpSpPr>
        <p:pic>
          <p:nvPicPr>
            <p:cNvPr id="3" name="図 2">
              <a:extLst>
                <a:ext uri="{FF2B5EF4-FFF2-40B4-BE49-F238E27FC236}">
                  <a16:creationId xmlns:a16="http://schemas.microsoft.com/office/drawing/2014/main" id="{43EB8814-8A2C-58E9-D789-35D7782E8E0C}"/>
                </a:ext>
              </a:extLst>
            </p:cNvPr>
            <p:cNvPicPr>
              <a:picLocks noChangeAspect="1"/>
            </p:cNvPicPr>
            <p:nvPr/>
          </p:nvPicPr>
          <p:blipFill>
            <a:blip r:embed="rId10">
              <a:alphaModFix amt="34000"/>
              <a:extLst>
                <a:ext uri="{28A0092B-C50C-407E-A947-70E740481C1C}">
                  <a14:useLocalDpi xmlns:a14="http://schemas.microsoft.com/office/drawing/2010/main" val="0"/>
                </a:ext>
              </a:extLst>
            </a:blip>
            <a:srcRect b="56015"/>
            <a:stretch>
              <a:fillRect/>
            </a:stretch>
          </p:blipFill>
          <p:spPr>
            <a:xfrm>
              <a:off x="0" y="0"/>
              <a:ext cx="7559675" cy="2351307"/>
            </a:xfrm>
            <a:prstGeom prst="rect">
              <a:avLst/>
            </a:prstGeom>
          </p:spPr>
        </p:pic>
        <p:cxnSp>
          <p:nvCxnSpPr>
            <p:cNvPr id="4" name="直線コネクタ 3">
              <a:extLst>
                <a:ext uri="{FF2B5EF4-FFF2-40B4-BE49-F238E27FC236}">
                  <a16:creationId xmlns:a16="http://schemas.microsoft.com/office/drawing/2014/main" id="{55A30514-5112-A5FD-978C-D6C5FC066B72}"/>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7853A7D-BDAD-98AE-1BAC-4E2CE1B6DE75}"/>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62EA7069-E8AB-1864-4DB1-8806B876EF22}"/>
                </a:ext>
              </a:extLst>
            </p:cNvPr>
            <p:cNvGrpSpPr>
              <a:grpSpLocks noChangeAspect="1"/>
            </p:cNvGrpSpPr>
            <p:nvPr/>
          </p:nvGrpSpPr>
          <p:grpSpPr>
            <a:xfrm>
              <a:off x="3726249" y="361881"/>
              <a:ext cx="1919994" cy="1778551"/>
              <a:chOff x="7996586" y="4982290"/>
              <a:chExt cx="4375529" cy="4053191"/>
            </a:xfrm>
          </p:grpSpPr>
          <p:pic>
            <p:nvPicPr>
              <p:cNvPr id="14" name="図 13">
                <a:extLst>
                  <a:ext uri="{FF2B5EF4-FFF2-40B4-BE49-F238E27FC236}">
                    <a16:creationId xmlns:a16="http://schemas.microsoft.com/office/drawing/2014/main" id="{5CBF651B-5178-74E3-DF77-126EF26FA4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15" name="正方形/長方形 1073">
                <a:extLst>
                  <a:ext uri="{FF2B5EF4-FFF2-40B4-BE49-F238E27FC236}">
                    <a16:creationId xmlns:a16="http://schemas.microsoft.com/office/drawing/2014/main" id="{D033F328-5E6B-4ABA-27DF-A99FC7AE51F5}"/>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12"/>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Picture 14">
              <a:extLst>
                <a:ext uri="{FF2B5EF4-FFF2-40B4-BE49-F238E27FC236}">
                  <a16:creationId xmlns:a16="http://schemas.microsoft.com/office/drawing/2014/main" id="{F3353460-9915-588E-9213-60BE18C84C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07B3D79-F196-6F02-55D1-B2D7C71E15FF}"/>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pic>
          <p:nvPicPr>
            <p:cNvPr id="10" name="図 9">
              <a:extLst>
                <a:ext uri="{FF2B5EF4-FFF2-40B4-BE49-F238E27FC236}">
                  <a16:creationId xmlns:a16="http://schemas.microsoft.com/office/drawing/2014/main" id="{37E1DFA5-F875-45DD-E1C3-8595E449C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156" y="914855"/>
              <a:ext cx="2701278" cy="493782"/>
            </a:xfrm>
            <a:prstGeom prst="rect">
              <a:avLst/>
            </a:prstGeom>
          </p:spPr>
        </p:pic>
        <p:grpSp>
          <p:nvGrpSpPr>
            <p:cNvPr id="11" name="グループ化 10">
              <a:extLst>
                <a:ext uri="{FF2B5EF4-FFF2-40B4-BE49-F238E27FC236}">
                  <a16:creationId xmlns:a16="http://schemas.microsoft.com/office/drawing/2014/main" id="{3C67D027-E47C-F826-6714-A20B795367FF}"/>
                </a:ext>
              </a:extLst>
            </p:cNvPr>
            <p:cNvGrpSpPr>
              <a:grpSpLocks noChangeAspect="1"/>
            </p:cNvGrpSpPr>
            <p:nvPr/>
          </p:nvGrpSpPr>
          <p:grpSpPr>
            <a:xfrm>
              <a:off x="5645457" y="429919"/>
              <a:ext cx="1710500" cy="1710500"/>
              <a:chOff x="5645951" y="379686"/>
              <a:chExt cx="4124980" cy="4124980"/>
            </a:xfrm>
          </p:grpSpPr>
          <p:pic>
            <p:nvPicPr>
              <p:cNvPr id="12" name="図 11">
                <a:extLst>
                  <a:ext uri="{FF2B5EF4-FFF2-40B4-BE49-F238E27FC236}">
                    <a16:creationId xmlns:a16="http://schemas.microsoft.com/office/drawing/2014/main" id="{910AF069-B21A-FBEB-318F-9721BC6EB9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13" name="正方形/長方形 17">
                <a:extLst>
                  <a:ext uri="{FF2B5EF4-FFF2-40B4-BE49-F238E27FC236}">
                    <a16:creationId xmlns:a16="http://schemas.microsoft.com/office/drawing/2014/main" id="{1EA38440-3A88-5058-DA82-96D25111FC14}"/>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 name="正方形/長方形 15">
            <a:extLst>
              <a:ext uri="{FF2B5EF4-FFF2-40B4-BE49-F238E27FC236}">
                <a16:creationId xmlns:a16="http://schemas.microsoft.com/office/drawing/2014/main" id="{D53A4396-D92F-EE28-0E4D-4D222A5BC2E9}"/>
              </a:ext>
            </a:extLst>
          </p:cNvPr>
          <p:cNvSpPr/>
          <p:nvPr/>
        </p:nvSpPr>
        <p:spPr>
          <a:xfrm>
            <a:off x="0" y="2348647"/>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30108"/>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391576"/>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93758"/>
            <a:ext cx="6524625" cy="1983600"/>
          </a:xfrm>
          <a:prstGeom prst="rect">
            <a:avLst/>
          </a:prstGeom>
          <a:solidFill>
            <a:schemeClr val="accent3">
              <a:lumMod val="20000"/>
              <a:lumOff val="80000"/>
            </a:schemeClr>
          </a:solidFill>
        </p:spPr>
        <p:txBody>
          <a:bodyPr wrap="square">
            <a:spAutoFit/>
          </a:bodyPr>
          <a:lstStyle/>
          <a:p>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J-Composites</a:t>
            </a:r>
            <a:r>
              <a:rPr kumimoji="1" lang="ja-JP" altLang="en-US" sz="1200" b="1" dirty="0">
                <a:solidFill>
                  <a:srgbClr val="1C1C1C"/>
                </a:solidFill>
                <a:latin typeface="游ゴシック" panose="020B0400000000000000" pitchFamily="50" charset="-128"/>
                <a:cs typeface="Segoe UI" panose="020B0502040204020203" pitchFamily="34" charset="0"/>
              </a:rPr>
              <a:t> 推奨モデル スペック</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intel Core Ultra 9 285K</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24C(P8+E16) 24T/P3.7-5.5GHz/L2:40MB/L3:36MB </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ファン：簡易水冷式クーラー（水冷一体型</a:t>
            </a:r>
            <a:r>
              <a:rPr kumimoji="1" lang="en-US" altLang="ja-JP" sz="1200" b="1" dirty="0">
                <a:solidFill>
                  <a:srgbClr val="1C1C1C"/>
                </a:solidFill>
                <a:latin typeface="游ゴシック" panose="020B0400000000000000" pitchFamily="50" charset="-128"/>
                <a:cs typeface="Segoe UI" panose="020B0502040204020203" pitchFamily="34" charset="0"/>
              </a:rPr>
              <a:t>/360mm</a:t>
            </a:r>
            <a:r>
              <a:rPr kumimoji="1" lang="ja-JP" altLang="en-US" sz="1200" b="1" dirty="0">
                <a:solidFill>
                  <a:srgbClr val="1C1C1C"/>
                </a:solidFill>
                <a:latin typeface="游ゴシック" panose="020B0400000000000000" pitchFamily="50" charset="-128"/>
                <a:cs typeface="Segoe UI" panose="020B0502040204020203" pitchFamily="34" charset="0"/>
              </a:rPr>
              <a:t>ラジエター</a:t>
            </a:r>
            <a:r>
              <a:rPr kumimoji="1" lang="en-US" altLang="ja-JP" sz="1200" b="1" dirty="0">
                <a:solidFill>
                  <a:srgbClr val="1C1C1C"/>
                </a:solidFill>
                <a:latin typeface="游ゴシック" panose="020B0400000000000000" pitchFamily="50" charset="-128"/>
                <a:cs typeface="Segoe UI" panose="020B0502040204020203" pitchFamily="34" charset="0"/>
              </a:rPr>
              <a:t>/120mmFAN×3</a:t>
            </a:r>
            <a:r>
              <a:rPr kumimoji="1" lang="ja-JP" altLang="en-US" sz="1200" b="1" dirty="0">
                <a:solidFill>
                  <a:srgbClr val="1C1C1C"/>
                </a:solidFill>
                <a:latin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cs typeface="Segoe UI" panose="020B0502040204020203" pitchFamily="34" charset="0"/>
              </a:rPr>
              <a:t>64GB(32GB×4)</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cs typeface="Segoe UI" panose="020B0502040204020203" pitchFamily="34" charset="0"/>
              </a:rPr>
              <a:t>）</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ストレージ：</a:t>
            </a:r>
            <a:r>
              <a:rPr kumimoji="1" lang="en-US" altLang="ja-JP" sz="1200" b="1" dirty="0">
                <a:solidFill>
                  <a:srgbClr val="1C1C1C"/>
                </a:solidFill>
                <a:latin typeface="游ゴシック" panose="020B0400000000000000" pitchFamily="50" charset="-128"/>
                <a:cs typeface="Segoe UI" panose="020B0502040204020203" pitchFamily="34" charset="0"/>
              </a:rPr>
              <a:t>SSD 2TB (M.2 </a:t>
            </a:r>
            <a:r>
              <a:rPr kumimoji="1" lang="en-US" altLang="ja-JP" sz="1200" b="1" dirty="0" err="1">
                <a:solidFill>
                  <a:srgbClr val="1C1C1C"/>
                </a:solidFill>
                <a:latin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cs typeface="Segoe UI" panose="020B0502040204020203" pitchFamily="34" charset="0"/>
              </a:rPr>
              <a:t>)   +  HDD 4TB</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7200rpm/</a:t>
            </a:r>
            <a:r>
              <a:rPr kumimoji="1" lang="ja-JP" altLang="en-US" sz="1200" b="1" dirty="0">
                <a:solidFill>
                  <a:srgbClr val="1C1C1C"/>
                </a:solidFill>
                <a:latin typeface="游ゴシック" panose="020B0400000000000000" pitchFamily="50" charset="-128"/>
                <a:cs typeface="Segoe UI" panose="020B0502040204020203" pitchFamily="34" charset="0"/>
              </a:rPr>
              <a:t>高耐久仕様）</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NVIDIA RTX 2000 Ada  16GB-GDDR6    6144</a:t>
            </a:r>
            <a:r>
              <a:rPr kumimoji="1" lang="ja-JP" altLang="en-US" sz="1200" b="1" dirty="0">
                <a:solidFill>
                  <a:srgbClr val="1C1C1C"/>
                </a:solidFill>
                <a:latin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cs typeface="Segoe UI" panose="020B0502040204020203" pitchFamily="34" charset="0"/>
              </a:rPr>
              <a:t>1000W </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80PLUS</a:t>
            </a:r>
            <a:r>
              <a:rPr lang="en-US" altLang="ja-JP" sz="1200" b="1" dirty="0">
                <a:solidFill>
                  <a:srgbClr val="1C1C1C"/>
                </a:solidFill>
                <a:latin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cs typeface="Segoe UI" panose="020B0502040204020203" pitchFamily="34" charset="0"/>
              </a:rPr>
              <a:t>認証 </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496288"/>
            <a:ext cx="341423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lang="en-US" altLang="ja-JP" sz="1200" b="1" dirty="0">
                <a:latin typeface="+mn-ea"/>
              </a:rPr>
              <a:t>J-Composites</a:t>
            </a:r>
            <a:r>
              <a:rPr lang="ja-JP" altLang="en-US" sz="1200" b="1" dirty="0">
                <a:latin typeface="+mn-ea"/>
              </a:rPr>
              <a:t>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Type-ZU2V2-9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891067"/>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438383"/>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498,000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grpSp>
        <p:nvGrpSpPr>
          <p:cNvPr id="81" name="グループ化 80">
            <a:extLst>
              <a:ext uri="{FF2B5EF4-FFF2-40B4-BE49-F238E27FC236}">
                <a16:creationId xmlns:a16="http://schemas.microsoft.com/office/drawing/2014/main" id="{1E3028D3-9C9C-7086-40B1-CAD956602C1D}"/>
              </a:ext>
            </a:extLst>
          </p:cNvPr>
          <p:cNvGrpSpPr/>
          <p:nvPr/>
        </p:nvGrpSpPr>
        <p:grpSpPr>
          <a:xfrm>
            <a:off x="395288" y="3171407"/>
            <a:ext cx="3991267" cy="2529978"/>
            <a:chOff x="395288" y="3211163"/>
            <a:chExt cx="3991267" cy="2529978"/>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77608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RTX2000Ada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24687"/>
              <a:ext cx="2353250" cy="6463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最先端の</a:t>
              </a:r>
              <a:r>
                <a:rPr lang="en-US" altLang="ja-JP" sz="900" dirty="0">
                  <a:latin typeface="游ゴシック" panose="020B0400000000000000" pitchFamily="50" charset="-128"/>
                  <a:ea typeface="游ゴシック" panose="020B0400000000000000" pitchFamily="50" charset="-128"/>
                </a:rPr>
                <a:t>Ada Lovelace</a:t>
              </a:r>
              <a:r>
                <a:rPr lang="ja-JP" altLang="en-US" sz="900" dirty="0">
                  <a:latin typeface="游ゴシック" panose="020B0400000000000000" pitchFamily="50" charset="-128"/>
                  <a:ea typeface="游ゴシック" panose="020B0400000000000000" pitchFamily="50" charset="-128"/>
                </a:rPr>
                <a:t>アーキテクチャ</a:t>
              </a:r>
              <a:r>
                <a:rPr lang="en-US" altLang="ja-JP" sz="900" dirty="0">
                  <a:latin typeface="游ゴシック" panose="020B0400000000000000" pitchFamily="50" charset="-128"/>
                  <a:ea typeface="游ゴシック" panose="020B0400000000000000" pitchFamily="50" charset="-128"/>
                </a:rPr>
                <a:t>!</a:t>
              </a:r>
            </a:p>
            <a:p>
              <a:r>
                <a:rPr lang="ja-JP" altLang="en-US" sz="900" dirty="0">
                  <a:latin typeface="游ゴシック" panose="020B0400000000000000" pitchFamily="50" charset="-128"/>
                  <a:ea typeface="游ゴシック" panose="020B0400000000000000" pitchFamily="50" charset="-128"/>
                </a:rPr>
                <a:t>高速なパフォーマンス、高度な機能、最大 </a:t>
              </a:r>
              <a:r>
                <a:rPr lang="en-US" altLang="ja-JP" sz="900" dirty="0">
                  <a:latin typeface="游ゴシック" panose="020B0400000000000000" pitchFamily="50" charset="-128"/>
                  <a:ea typeface="游ゴシック" panose="020B0400000000000000" pitchFamily="50" charset="-128"/>
                </a:rPr>
                <a:t>16GB </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GPU</a:t>
              </a:r>
              <a:r>
                <a:rPr lang="ja-JP" altLang="en-US" sz="900" dirty="0">
                  <a:latin typeface="游ゴシック" panose="020B0400000000000000" pitchFamily="50" charset="-128"/>
                  <a:ea typeface="游ゴシック" panose="020B0400000000000000" pitchFamily="50" charset="-128"/>
                </a:rPr>
                <a:t>メモリ！ コンパクトで電力効率に優れたフォーム ファクター</a:t>
              </a: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458051"/>
              <a:ext cx="1411203" cy="942848"/>
            </a:xfrm>
            <a:prstGeom prst="rect">
              <a:avLst/>
            </a:prstGeom>
          </p:spPr>
        </p:pic>
        <p:pic>
          <p:nvPicPr>
            <p:cNvPr id="80" name="図 79">
              <a:extLst>
                <a:ext uri="{FF2B5EF4-FFF2-40B4-BE49-F238E27FC236}">
                  <a16:creationId xmlns:a16="http://schemas.microsoft.com/office/drawing/2014/main" id="{1C706E1F-E32A-14B8-3607-0C3AC6186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275" y="4705932"/>
              <a:ext cx="1260707" cy="866736"/>
            </a:xfrm>
            <a:prstGeom prst="rect">
              <a:avLst/>
            </a:prstGeom>
          </p:spPr>
        </p:pic>
      </p:grpSp>
      <p:sp>
        <p:nvSpPr>
          <p:cNvPr id="57" name="テキスト ボックス 56">
            <a:extLst>
              <a:ext uri="{FF2B5EF4-FFF2-40B4-BE49-F238E27FC236}">
                <a16:creationId xmlns:a16="http://schemas.microsoft.com/office/drawing/2014/main" id="{16FDEB35-F4AB-F67F-E652-5B5BA02ADEA2}"/>
              </a:ext>
            </a:extLst>
          </p:cNvPr>
          <p:cNvSpPr txBox="1"/>
          <p:nvPr/>
        </p:nvSpPr>
        <p:spPr>
          <a:xfrm>
            <a:off x="368136" y="2610572"/>
            <a:ext cx="4030355" cy="584775"/>
          </a:xfrm>
          <a:prstGeom prst="rect">
            <a:avLst/>
          </a:prstGeom>
          <a:noFill/>
        </p:spPr>
        <p:txBody>
          <a:bodyPr wrap="square">
            <a:spAutoFit/>
          </a:bodyPr>
          <a:lstStyle/>
          <a:p>
            <a:r>
              <a:rPr lang="ja-JP" altLang="en-US" sz="1600" b="1" dirty="0">
                <a:latin typeface="ヒラギノ角ゴ8" panose="020B0800000000000000" pitchFamily="50" charset="-128"/>
                <a:ea typeface="ヒラギノ角ゴ8" panose="020B0800000000000000" pitchFamily="50" charset="-128"/>
              </a:rPr>
              <a:t>高性能</a:t>
            </a:r>
            <a:r>
              <a:rPr lang="en-US" altLang="ja-JP" sz="1600" b="1" dirty="0">
                <a:latin typeface="ヒラギノ角ゴ8" panose="020B0800000000000000" pitchFamily="50" charset="-128"/>
                <a:ea typeface="ヒラギノ角ゴ8" panose="020B0800000000000000" pitchFamily="50" charset="-128"/>
              </a:rPr>
              <a:t>CPU</a:t>
            </a:r>
            <a:r>
              <a:rPr lang="ja-JP" altLang="en-US" sz="1600" b="1" dirty="0">
                <a:latin typeface="ヒラギノ角ゴ8" panose="020B0800000000000000" pitchFamily="50" charset="-128"/>
                <a:ea typeface="ヒラギノ角ゴ8" panose="020B0800000000000000" pitchFamily="50" charset="-128"/>
              </a:rPr>
              <a:t>マルチコア並列計算と</a:t>
            </a:r>
            <a:r>
              <a:rPr lang="en-US" altLang="ja-JP" sz="1600" b="1" dirty="0">
                <a:latin typeface="ヒラギノ角ゴ8" panose="020B0800000000000000" pitchFamily="50" charset="-128"/>
                <a:ea typeface="ヒラギノ角ゴ8" panose="020B0800000000000000" pitchFamily="50" charset="-128"/>
              </a:rPr>
              <a:t>GPU</a:t>
            </a:r>
            <a:r>
              <a:rPr lang="ja-JP" altLang="en-US" sz="1600" b="1" dirty="0">
                <a:latin typeface="ヒラギノ角ゴ8" panose="020B0800000000000000" pitchFamily="50" charset="-128"/>
                <a:ea typeface="ヒラギノ角ゴ8" panose="020B0800000000000000" pitchFamily="50" charset="-128"/>
              </a:rPr>
              <a:t>計算の構成で設計者</a:t>
            </a:r>
            <a:r>
              <a:rPr lang="en-US" altLang="ja-JP" sz="1600" b="1" dirty="0">
                <a:latin typeface="ヒラギノ角ゴ8" panose="020B0800000000000000" pitchFamily="50" charset="-128"/>
                <a:ea typeface="ヒラギノ角ゴ8" panose="020B0800000000000000" pitchFamily="50" charset="-128"/>
              </a:rPr>
              <a:t>CAE</a:t>
            </a:r>
            <a:r>
              <a:rPr lang="ja-JP" altLang="en-US" sz="1600" b="1" dirty="0">
                <a:latin typeface="ヒラギノ角ゴ8" panose="020B0800000000000000" pitchFamily="50" charset="-128"/>
                <a:ea typeface="ヒラギノ角ゴ8" panose="020B0800000000000000" pitchFamily="50" charset="-128"/>
              </a:rPr>
              <a:t>の時短に最適</a:t>
            </a:r>
            <a:endParaRPr lang="en-US" altLang="ja-JP" sz="1600" b="1" dirty="0">
              <a:latin typeface="ヒラギノ角ゴ8" panose="020B0800000000000000" pitchFamily="50" charset="-128"/>
              <a:ea typeface="ヒラギノ角ゴ8" panose="020B0800000000000000" pitchFamily="50" charset="-128"/>
            </a:endParaRPr>
          </a:p>
        </p:txBody>
      </p:sp>
      <p:grpSp>
        <p:nvGrpSpPr>
          <p:cNvPr id="58" name="グループ化 57">
            <a:extLst>
              <a:ext uri="{FF2B5EF4-FFF2-40B4-BE49-F238E27FC236}">
                <a16:creationId xmlns:a16="http://schemas.microsoft.com/office/drawing/2014/main" id="{FEB389C7-DCF2-21BB-B28C-EEBFCC39970E}"/>
              </a:ext>
            </a:extLst>
          </p:cNvPr>
          <p:cNvGrpSpPr>
            <a:grpSpLocks noChangeAspect="1"/>
          </p:cNvGrpSpPr>
          <p:nvPr/>
        </p:nvGrpSpPr>
        <p:grpSpPr>
          <a:xfrm>
            <a:off x="4518752" y="2743813"/>
            <a:ext cx="2890800" cy="2890800"/>
            <a:chOff x="5645951" y="379686"/>
            <a:chExt cx="4124980" cy="4124980"/>
          </a:xfrm>
        </p:grpSpPr>
        <p:pic>
          <p:nvPicPr>
            <p:cNvPr id="62" name="図 61">
              <a:extLst>
                <a:ext uri="{FF2B5EF4-FFF2-40B4-BE49-F238E27FC236}">
                  <a16:creationId xmlns:a16="http://schemas.microsoft.com/office/drawing/2014/main" id="{A92F8D98-1ACF-F7C8-DEAE-6E942AC94F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63" name="正方形/長方形 17">
              <a:extLst>
                <a:ext uri="{FF2B5EF4-FFF2-40B4-BE49-F238E27FC236}">
                  <a16:creationId xmlns:a16="http://schemas.microsoft.com/office/drawing/2014/main" id="{D3A44075-DFBA-81F0-521A-538C26F5605C}"/>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 name="正方形/長方形 82">
            <a:extLst>
              <a:ext uri="{FF2B5EF4-FFF2-40B4-BE49-F238E27FC236}">
                <a16:creationId xmlns:a16="http://schemas.microsoft.com/office/drawing/2014/main" id="{279BC9BD-0CEC-14AA-5ACB-A10886207527}"/>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6" name="グループ化 85">
            <a:extLst>
              <a:ext uri="{FF2B5EF4-FFF2-40B4-BE49-F238E27FC236}">
                <a16:creationId xmlns:a16="http://schemas.microsoft.com/office/drawing/2014/main" id="{93CBA4A7-801A-DE4D-7955-CD33F73A464E}"/>
              </a:ext>
            </a:extLst>
          </p:cNvPr>
          <p:cNvGrpSpPr/>
          <p:nvPr/>
        </p:nvGrpSpPr>
        <p:grpSpPr>
          <a:xfrm>
            <a:off x="0" y="0"/>
            <a:ext cx="7559675" cy="2351307"/>
            <a:chOff x="0" y="0"/>
            <a:chExt cx="7559675" cy="2351307"/>
          </a:xfrm>
        </p:grpSpPr>
        <p:pic>
          <p:nvPicPr>
            <p:cNvPr id="9" name="図 8">
              <a:extLst>
                <a:ext uri="{FF2B5EF4-FFF2-40B4-BE49-F238E27FC236}">
                  <a16:creationId xmlns:a16="http://schemas.microsoft.com/office/drawing/2014/main" id="{7EC90F1A-DD8C-D459-6D4B-1B937C32D8D3}"/>
                </a:ext>
              </a:extLst>
            </p:cNvPr>
            <p:cNvPicPr>
              <a:picLocks noChangeAspect="1"/>
            </p:cNvPicPr>
            <p:nvPr/>
          </p:nvPicPr>
          <p:blipFill>
            <a:blip r:embed="rId8">
              <a:alphaModFix amt="34000"/>
              <a:extLst>
                <a:ext uri="{28A0092B-C50C-407E-A947-70E740481C1C}">
                  <a14:useLocalDpi xmlns:a14="http://schemas.microsoft.com/office/drawing/2010/main" val="0"/>
                </a:ext>
              </a:extLst>
            </a:blip>
            <a:srcRect b="56015"/>
            <a:stretch>
              <a:fillRect/>
            </a:stretch>
          </p:blipFill>
          <p:spPr>
            <a:xfrm>
              <a:off x="0" y="0"/>
              <a:ext cx="7559675" cy="2351307"/>
            </a:xfrm>
            <a:prstGeom prst="rect">
              <a:avLst/>
            </a:prstGeom>
          </p:spPr>
        </p:pic>
        <p:cxnSp>
          <p:nvCxnSpPr>
            <p:cNvPr id="11" name="直線コネクタ 10">
              <a:extLst>
                <a:ext uri="{FF2B5EF4-FFF2-40B4-BE49-F238E27FC236}">
                  <a16:creationId xmlns:a16="http://schemas.microsoft.com/office/drawing/2014/main" id="{282BBEEC-69E5-5552-023A-AD081D5A729D}"/>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1887C27-B1E0-DF80-A357-1A9B7B2E7631}"/>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14" name="グループ化 13">
              <a:extLst>
                <a:ext uri="{FF2B5EF4-FFF2-40B4-BE49-F238E27FC236}">
                  <a16:creationId xmlns:a16="http://schemas.microsoft.com/office/drawing/2014/main" id="{6A6A85B2-039A-ACF7-5731-B5EEAC3231F7}"/>
                </a:ext>
              </a:extLst>
            </p:cNvPr>
            <p:cNvGrpSpPr>
              <a:grpSpLocks noChangeAspect="1"/>
            </p:cNvGrpSpPr>
            <p:nvPr/>
          </p:nvGrpSpPr>
          <p:grpSpPr>
            <a:xfrm>
              <a:off x="3726249" y="361881"/>
              <a:ext cx="1919994" cy="1778551"/>
              <a:chOff x="7996586" y="4982290"/>
              <a:chExt cx="4375529" cy="4053191"/>
            </a:xfrm>
          </p:grpSpPr>
          <p:pic>
            <p:nvPicPr>
              <p:cNvPr id="19" name="図 18">
                <a:extLst>
                  <a:ext uri="{FF2B5EF4-FFF2-40B4-BE49-F238E27FC236}">
                    <a16:creationId xmlns:a16="http://schemas.microsoft.com/office/drawing/2014/main" id="{E9E478AC-F53A-6718-6D6D-D408675CEE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20" name="正方形/長方形 1073">
                <a:extLst>
                  <a:ext uri="{FF2B5EF4-FFF2-40B4-BE49-F238E27FC236}">
                    <a16:creationId xmlns:a16="http://schemas.microsoft.com/office/drawing/2014/main" id="{0157FF9B-451E-D288-08F4-DE272CD249D7}"/>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10"/>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5" name="Picture 14">
              <a:extLst>
                <a:ext uri="{FF2B5EF4-FFF2-40B4-BE49-F238E27FC236}">
                  <a16:creationId xmlns:a16="http://schemas.microsoft.com/office/drawing/2014/main" id="{ACB88761-FEFD-92B9-FEF8-7832A4267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ECA5A57E-F5C2-B64B-CC6C-0D329C60AE7C}"/>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pic>
          <p:nvPicPr>
            <p:cNvPr id="18" name="図 17">
              <a:extLst>
                <a:ext uri="{FF2B5EF4-FFF2-40B4-BE49-F238E27FC236}">
                  <a16:creationId xmlns:a16="http://schemas.microsoft.com/office/drawing/2014/main" id="{EB87A672-D3B1-9F7D-CC33-CAE6F787C5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156" y="914855"/>
              <a:ext cx="2701278" cy="493782"/>
            </a:xfrm>
            <a:prstGeom prst="rect">
              <a:avLst/>
            </a:prstGeom>
          </p:spPr>
        </p:pic>
        <p:grpSp>
          <p:nvGrpSpPr>
            <p:cNvPr id="21" name="グループ化 20">
              <a:extLst>
                <a:ext uri="{FF2B5EF4-FFF2-40B4-BE49-F238E27FC236}">
                  <a16:creationId xmlns:a16="http://schemas.microsoft.com/office/drawing/2014/main" id="{C03C3AEB-9948-ACE8-EC79-38708FCE3E03}"/>
                </a:ext>
              </a:extLst>
            </p:cNvPr>
            <p:cNvGrpSpPr>
              <a:grpSpLocks noChangeAspect="1"/>
            </p:cNvGrpSpPr>
            <p:nvPr/>
          </p:nvGrpSpPr>
          <p:grpSpPr>
            <a:xfrm>
              <a:off x="5645457" y="429919"/>
              <a:ext cx="1710500" cy="1710500"/>
              <a:chOff x="5645951" y="379686"/>
              <a:chExt cx="4124980" cy="4124980"/>
            </a:xfrm>
          </p:grpSpPr>
          <p:pic>
            <p:nvPicPr>
              <p:cNvPr id="64" name="図 63">
                <a:extLst>
                  <a:ext uri="{FF2B5EF4-FFF2-40B4-BE49-F238E27FC236}">
                    <a16:creationId xmlns:a16="http://schemas.microsoft.com/office/drawing/2014/main" id="{E190E6BE-29EC-CB68-6EC4-9E83CF77A7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5951" y="379686"/>
                <a:ext cx="4124980" cy="4124980"/>
              </a:xfrm>
              <a:prstGeom prst="rect">
                <a:avLst/>
              </a:prstGeom>
            </p:spPr>
          </p:pic>
          <p:sp>
            <p:nvSpPr>
              <p:cNvPr id="85" name="正方形/長方形 17">
                <a:extLst>
                  <a:ext uri="{FF2B5EF4-FFF2-40B4-BE49-F238E27FC236}">
                    <a16:creationId xmlns:a16="http://schemas.microsoft.com/office/drawing/2014/main" id="{313F8FAF-58C3-BAD2-D964-E31D4E1E0DAF}"/>
                  </a:ext>
                </a:extLst>
              </p:cNvPr>
              <p:cNvSpPr/>
              <p:nvPr/>
            </p:nvSpPr>
            <p:spPr>
              <a:xfrm>
                <a:off x="6386162" y="573647"/>
                <a:ext cx="1031021" cy="2394840"/>
              </a:xfrm>
              <a:custGeom>
                <a:avLst/>
                <a:gdLst>
                  <a:gd name="connsiteX0" fmla="*/ 0 w 1070779"/>
                  <a:gd name="connsiteY0" fmla="*/ 0 h 1458574"/>
                  <a:gd name="connsiteX1" fmla="*/ 1070779 w 1070779"/>
                  <a:gd name="connsiteY1" fmla="*/ 0 h 1458574"/>
                  <a:gd name="connsiteX2" fmla="*/ 1070779 w 1070779"/>
                  <a:gd name="connsiteY2" fmla="*/ 1458574 h 1458574"/>
                  <a:gd name="connsiteX3" fmla="*/ 0 w 1070779"/>
                  <a:gd name="connsiteY3" fmla="*/ 1458574 h 1458574"/>
                  <a:gd name="connsiteX4" fmla="*/ 0 w 1070779"/>
                  <a:gd name="connsiteY4" fmla="*/ 0 h 1458574"/>
                  <a:gd name="connsiteX0" fmla="*/ 0 w 1070779"/>
                  <a:gd name="connsiteY0" fmla="*/ 874643 h 2333217"/>
                  <a:gd name="connsiteX1" fmla="*/ 1031022 w 1070779"/>
                  <a:gd name="connsiteY1" fmla="*/ 0 h 2333217"/>
                  <a:gd name="connsiteX2" fmla="*/ 1070779 w 1070779"/>
                  <a:gd name="connsiteY2" fmla="*/ 2333217 h 2333217"/>
                  <a:gd name="connsiteX3" fmla="*/ 0 w 1070779"/>
                  <a:gd name="connsiteY3" fmla="*/ 2333217 h 2333217"/>
                  <a:gd name="connsiteX4" fmla="*/ 0 w 1070779"/>
                  <a:gd name="connsiteY4" fmla="*/ 874643 h 2333217"/>
                  <a:gd name="connsiteX0" fmla="*/ 0 w 1084031"/>
                  <a:gd name="connsiteY0" fmla="*/ 543339 h 2333217"/>
                  <a:gd name="connsiteX1" fmla="*/ 1044274 w 1084031"/>
                  <a:gd name="connsiteY1" fmla="*/ 0 h 2333217"/>
                  <a:gd name="connsiteX2" fmla="*/ 1084031 w 1084031"/>
                  <a:gd name="connsiteY2" fmla="*/ 2333217 h 2333217"/>
                  <a:gd name="connsiteX3" fmla="*/ 13252 w 1084031"/>
                  <a:gd name="connsiteY3" fmla="*/ 2333217 h 2333217"/>
                  <a:gd name="connsiteX4" fmla="*/ 0 w 1084031"/>
                  <a:gd name="connsiteY4" fmla="*/ 543339 h 2333217"/>
                  <a:gd name="connsiteX0" fmla="*/ 0 w 1044274"/>
                  <a:gd name="connsiteY0" fmla="*/ 543339 h 2333217"/>
                  <a:gd name="connsiteX1" fmla="*/ 1044274 w 1044274"/>
                  <a:gd name="connsiteY1" fmla="*/ 0 h 2333217"/>
                  <a:gd name="connsiteX2" fmla="*/ 1031022 w 1044274"/>
                  <a:gd name="connsiteY2" fmla="*/ 2319965 h 2333217"/>
                  <a:gd name="connsiteX3" fmla="*/ 13252 w 1044274"/>
                  <a:gd name="connsiteY3" fmla="*/ 2333217 h 2333217"/>
                  <a:gd name="connsiteX4" fmla="*/ 0 w 1044274"/>
                  <a:gd name="connsiteY4" fmla="*/ 543339 h 2333217"/>
                  <a:gd name="connsiteX0" fmla="*/ 0 w 1044274"/>
                  <a:gd name="connsiteY0" fmla="*/ 543339 h 2333217"/>
                  <a:gd name="connsiteX1" fmla="*/ 1044274 w 1044274"/>
                  <a:gd name="connsiteY1" fmla="*/ 0 h 2333217"/>
                  <a:gd name="connsiteX2" fmla="*/ 1004518 w 1044274"/>
                  <a:gd name="connsiteY2" fmla="*/ 2333217 h 2333217"/>
                  <a:gd name="connsiteX3" fmla="*/ 13252 w 1044274"/>
                  <a:gd name="connsiteY3" fmla="*/ 2333217 h 2333217"/>
                  <a:gd name="connsiteX4" fmla="*/ 0 w 1044274"/>
                  <a:gd name="connsiteY4" fmla="*/ 543339 h 2333217"/>
                  <a:gd name="connsiteX0" fmla="*/ 0 w 1031021"/>
                  <a:gd name="connsiteY0" fmla="*/ 543339 h 2333217"/>
                  <a:gd name="connsiteX1" fmla="*/ 1031021 w 1031021"/>
                  <a:gd name="connsiteY1" fmla="*/ 0 h 2333217"/>
                  <a:gd name="connsiteX2" fmla="*/ 1004518 w 1031021"/>
                  <a:gd name="connsiteY2" fmla="*/ 2333217 h 2333217"/>
                  <a:gd name="connsiteX3" fmla="*/ 13252 w 1031021"/>
                  <a:gd name="connsiteY3" fmla="*/ 2333217 h 2333217"/>
                  <a:gd name="connsiteX4" fmla="*/ 0 w 1031021"/>
                  <a:gd name="connsiteY4" fmla="*/ 543339 h 233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021" h="2333217">
                    <a:moveTo>
                      <a:pt x="0" y="543339"/>
                    </a:moveTo>
                    <a:lnTo>
                      <a:pt x="1031021" y="0"/>
                    </a:lnTo>
                    <a:cubicBezTo>
                      <a:pt x="1026604" y="773322"/>
                      <a:pt x="1008935" y="1559895"/>
                      <a:pt x="1004518" y="2333217"/>
                    </a:cubicBezTo>
                    <a:lnTo>
                      <a:pt x="13252" y="2333217"/>
                    </a:lnTo>
                    <a:cubicBezTo>
                      <a:pt x="8835" y="1736591"/>
                      <a:pt x="4417" y="1139965"/>
                      <a:pt x="0" y="543339"/>
                    </a:cubicBezTo>
                    <a:close/>
                  </a:path>
                </a:pathLst>
              </a:cu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7" name="正方形/長方形 86">
            <a:extLst>
              <a:ext uri="{FF2B5EF4-FFF2-40B4-BE49-F238E27FC236}">
                <a16:creationId xmlns:a16="http://schemas.microsoft.com/office/drawing/2014/main" id="{F1995DE9-49E1-716D-0EF7-B105D9050756}"/>
              </a:ext>
            </a:extLst>
          </p:cNvPr>
          <p:cNvSpPr/>
          <p:nvPr/>
        </p:nvSpPr>
        <p:spPr>
          <a:xfrm>
            <a:off x="0" y="2348647"/>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1743</TotalTime>
  <Words>658</Words>
  <Application>Microsoft Office PowerPoint</Application>
  <PresentationFormat>ユーザー設定</PresentationFormat>
  <Paragraphs>62</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A-OTF 新ゴ Pro H</vt:lpstr>
      <vt:lpstr>Yu Gothic UI</vt:lpstr>
      <vt:lpstr>ヒラギノ角ゴ4</vt:lpstr>
      <vt:lpstr>ヒラギノ角ゴ5</vt:lpstr>
      <vt:lpstr>ヒラギノ角ゴ6</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29</cp:revision>
  <dcterms:created xsi:type="dcterms:W3CDTF">2025-02-18T01:46:40Z</dcterms:created>
  <dcterms:modified xsi:type="dcterms:W3CDTF">2025-09-14T15:34:32Z</dcterms:modified>
</cp:coreProperties>
</file>